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73" r:id="rId5"/>
    <p:sldId id="277" r:id="rId6"/>
    <p:sldId id="270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68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eko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SkLpa4LXdBxsOCPwFEIGVd2A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2F528F"/>
    <a:srgbClr val="5B9BD5"/>
    <a:srgbClr val="4472C4"/>
    <a:srgbClr val="ED7D31"/>
    <a:srgbClr val="FFAA01"/>
    <a:srgbClr val="061D4E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3F0E-69A4-4BE1-A8A3-9E3304BBB1FE}">
  <a:tblStyle styleId="{0EBC3F0E-69A4-4BE1-A8A3-9E3304BBB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2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0245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8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18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2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686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683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7656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1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84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1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209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09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927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701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6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bb709cb6b_0_16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dbb709cb6b_0_16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gdbb709cb6b_0_1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py.api.tudat.space/en/lates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tudat.space/en/stable/" TargetMode="External"/><Relationship Id="rId5" Type="http://schemas.openxmlformats.org/officeDocument/2006/relationships/hyperlink" Target="mailto:D.Dirkx@tudelft.n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0" y="4073293"/>
            <a:ext cx="914399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5100" b="1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An introduction to Tudatpy</a:t>
            </a: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9;gd46eaa4a8c_1_20">
            <a:extLst>
              <a:ext uri="{FF2B5EF4-FFF2-40B4-BE49-F238E27FC236}">
                <a16:creationId xmlns:a16="http://schemas.microsoft.com/office/drawing/2014/main" id="{9E617325-F42B-49F1-BB45-B9257EFE268C}"/>
              </a:ext>
            </a:extLst>
          </p:cNvPr>
          <p:cNvSpPr txBox="1"/>
          <p:nvPr/>
        </p:nvSpPr>
        <p:spPr>
          <a:xfrm>
            <a:off x="729531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Create aerodynamic &amp; radiation interfaces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79C348-5F3B-454D-9F47-E4D299C6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5" y="1563898"/>
            <a:ext cx="7753748" cy="4178515"/>
          </a:xfrm>
          <a:prstGeom prst="rect">
            <a:avLst/>
          </a:prstGeom>
        </p:spPr>
      </p:pic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40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Choose acceleration settings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EC045F-D19A-4A51-B32F-5DB9619A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6" y="1560110"/>
            <a:ext cx="5299178" cy="46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4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Set initial state of the spacecraft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566C09-478C-4E75-9D07-4CFC406B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6" y="1560110"/>
            <a:ext cx="6782149" cy="2762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FC549F-618B-475C-9594-489E77A13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6" y="4990401"/>
            <a:ext cx="8635456" cy="1219511"/>
          </a:xfrm>
          <a:prstGeom prst="rect">
            <a:avLst/>
          </a:prstGeom>
        </p:spPr>
      </p:pic>
      <p:sp>
        <p:nvSpPr>
          <p:cNvPr id="20" name="Google Shape;105;gdd561a0acf_0_12">
            <a:extLst>
              <a:ext uri="{FF2B5EF4-FFF2-40B4-BE49-F238E27FC236}">
                <a16:creationId xmlns:a16="http://schemas.microsoft.com/office/drawing/2014/main" id="{CFFDA2E7-C4E9-41B7-8B53-EA4633AC6BE5}"/>
              </a:ext>
            </a:extLst>
          </p:cNvPr>
          <p:cNvSpPr txBox="1"/>
          <p:nvPr/>
        </p:nvSpPr>
        <p:spPr>
          <a:xfrm>
            <a:off x="332225" y="4321017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Choose dependent variables to export (on top of cartesian states)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5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AB2C6D1-5147-4493-BE81-FBC1CC0C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7" y="2750343"/>
            <a:ext cx="5499383" cy="3441877"/>
          </a:xfrm>
          <a:prstGeom prst="rect">
            <a:avLst/>
          </a:prstGeom>
        </p:spPr>
      </p:pic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Create termination condition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71E2E5-4472-4993-ADA3-3F1C70E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6" y="1560384"/>
            <a:ext cx="7620392" cy="514376"/>
          </a:xfrm>
          <a:prstGeom prst="rect">
            <a:avLst/>
          </a:prstGeom>
        </p:spPr>
      </p:pic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5293DFFF-86F5-45EA-849D-620F4C11DA69}"/>
              </a:ext>
            </a:extLst>
          </p:cNvPr>
          <p:cNvSpPr txBox="1"/>
          <p:nvPr/>
        </p:nvSpPr>
        <p:spPr>
          <a:xfrm>
            <a:off x="332225" y="207448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Create propagator &amp; integrator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2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EF29EDE-2162-42A8-A4C1-25FD2095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7" y="3181080"/>
            <a:ext cx="6502734" cy="3245017"/>
          </a:xfrm>
          <a:prstGeom prst="rect">
            <a:avLst/>
          </a:prstGeom>
        </p:spPr>
      </p:pic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Assemble dynamics simulator </a:t>
            </a:r>
            <a:r>
              <a:rPr lang="en-US" sz="2100" b="1" dirty="0">
                <a:sym typeface="Wingdings" panose="05000000000000000000" pitchFamily="2" charset="2"/>
              </a:rPr>
              <a:t> </a:t>
            </a:r>
            <a:r>
              <a:rPr lang="en-US" sz="2100" b="1" dirty="0">
                <a:solidFill>
                  <a:srgbClr val="FF0000"/>
                </a:solidFill>
                <a:sym typeface="Wingdings" panose="05000000000000000000" pitchFamily="2" charset="2"/>
              </a:rPr>
              <a:t>STARTS PROPAGATION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5293DFFF-86F5-45EA-849D-620F4C11DA69}"/>
              </a:ext>
            </a:extLst>
          </p:cNvPr>
          <p:cNvSpPr txBox="1"/>
          <p:nvPr/>
        </p:nvSpPr>
        <p:spPr>
          <a:xfrm>
            <a:off x="332225" y="2506431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Extract results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9971D-FC78-4A50-A160-DF575AD02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87" y="1566583"/>
            <a:ext cx="5169166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Tudat documentation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578494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Using the documentation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3C7CF9-7CA0-4994-A85F-8D83A61C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87" y="1560111"/>
            <a:ext cx="5376131" cy="400936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5962E29-DC58-41D1-9DC9-B222891BAF7D}"/>
              </a:ext>
            </a:extLst>
          </p:cNvPr>
          <p:cNvSpPr/>
          <p:nvPr/>
        </p:nvSpPr>
        <p:spPr>
          <a:xfrm>
            <a:off x="6356437" y="2160416"/>
            <a:ext cx="2179433" cy="9804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Useful to understand the intricacies of Tudat and find code snippets.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4D7141-5D1D-4BBD-BC8E-4B50B53F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713" y="3931920"/>
            <a:ext cx="2924883" cy="22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Tudatpy API reference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578494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Using the documentation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5962E29-DC58-41D1-9DC9-B222891BAF7D}"/>
              </a:ext>
            </a:extLst>
          </p:cNvPr>
          <p:cNvSpPr/>
          <p:nvPr/>
        </p:nvSpPr>
        <p:spPr>
          <a:xfrm>
            <a:off x="6268725" y="1536497"/>
            <a:ext cx="2179433" cy="12067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Useful to see exactly how to use the Tudatpy interface and what features are available.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F68A6B-64C0-4835-AD1A-2ABB743D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5" y="1572110"/>
            <a:ext cx="5047495" cy="46791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83FD8D-9DEC-4213-8E26-A9522C01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86" y="2943292"/>
            <a:ext cx="3263395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1" y="3532125"/>
            <a:ext cx="9143999" cy="293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References &amp; Links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Dominic Dirkx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, AE4868 Numerical Astrodynamics, TU Delft (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5"/>
              </a:rPr>
              <a:t>D.Dirkx@tudelft.nl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)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TU Delft Astrodynamics Toolbox (TUDAT) 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6"/>
              </a:rPr>
              <a:t>https://docs.tudat.space/en/stable/</a:t>
            </a: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r>
              <a:rPr lang="en-US" sz="24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Tudat documentation </a:t>
            </a:r>
            <a:r>
              <a:rPr lang="en-US" sz="24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6"/>
              </a:rPr>
              <a:t>https://docs.tudat.space/en/stable/</a:t>
            </a:r>
            <a:endParaRPr lang="en-US" sz="2400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Tudatpy API reference 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7"/>
              </a:rPr>
              <a:t>https://py.api.tudat.space/en/latest/</a:t>
            </a: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8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9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9;gd46eaa4a8c_1_20">
            <a:extLst>
              <a:ext uri="{FF2B5EF4-FFF2-40B4-BE49-F238E27FC236}">
                <a16:creationId xmlns:a16="http://schemas.microsoft.com/office/drawing/2014/main" id="{D9D2C873-E10D-41DD-BFAC-ACBC1C344F15}"/>
              </a:ext>
            </a:extLst>
          </p:cNvPr>
          <p:cNvSpPr txBox="1"/>
          <p:nvPr/>
        </p:nvSpPr>
        <p:spPr>
          <a:xfrm>
            <a:off x="729531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5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dd561a0acf_0_12"/>
          <p:cNvSpPr txBox="1"/>
          <p:nvPr/>
        </p:nvSpPr>
        <p:spPr>
          <a:xfrm>
            <a:off x="1115322" y="1295758"/>
            <a:ext cx="787145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Introduction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+mj-lt"/>
              <a:buAutoNum type="romanUcPeriod"/>
            </a:pPr>
            <a:r>
              <a:rPr lang="en-US" sz="2100" b="1" dirty="0"/>
              <a:t>What is Tudat &amp; Tudatpy ?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Tudatpy Workflow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Coding with Tudatpy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Using the documentation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Useful Links</a:t>
            </a: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250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Numerical Astrodynamics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Solving differential equations using a numerical integrator</a:t>
            </a:r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Choosing which equations &amp; models to use</a:t>
            </a:r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Interpreting, verifying and applying the results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2F118C5B-A1F5-4A96-9809-47865FAC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78" y="3429000"/>
            <a:ext cx="4193269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50C8D2C6-E52C-4CF7-A18F-525CB3B5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82" y="1237880"/>
            <a:ext cx="2538064" cy="203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0DCE5E4-105A-4DB0-B406-5F1BD0D5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" y="3132146"/>
            <a:ext cx="3008368" cy="318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B88FF3D1-6997-4D8D-835A-B5490D88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84" y="2839631"/>
            <a:ext cx="310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27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0482F576-913B-42EB-8DF0-464312F01408}"/>
              </a:ext>
            </a:extLst>
          </p:cNvPr>
          <p:cNvSpPr txBox="1"/>
          <p:nvPr/>
        </p:nvSpPr>
        <p:spPr>
          <a:xfrm>
            <a:off x="332225" y="890726"/>
            <a:ext cx="8635456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>
                <a:latin typeface="+mn-lt"/>
              </a:rPr>
              <a:t>Original project rationale</a:t>
            </a:r>
            <a:endParaRPr lang="en-US" dirty="0">
              <a:latin typeface="+mn-lt"/>
            </a:endParaRPr>
          </a:p>
          <a:p>
            <a:pPr>
              <a:lnSpc>
                <a:spcPct val="200000"/>
              </a:lnSpc>
              <a:spcAft>
                <a:spcPts val="288"/>
              </a:spcAft>
            </a:pPr>
            <a:r>
              <a:rPr lang="en-US" altLang="zh-CN" i="1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Validated and modular 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tool for TU Delft MSc and PhD students doing astrodynamics research</a:t>
            </a:r>
          </a:p>
          <a:p>
            <a:pPr marL="285750" lvl="1" indent="-285750" algn="l">
              <a:lnSpc>
                <a:spcPct val="200000"/>
              </a:lnSpc>
              <a:spcAft>
                <a:spcPts val="288"/>
              </a:spcAft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Validated: 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all code verified by unit tests</a:t>
            </a:r>
            <a:endParaRPr lang="en-US" altLang="zh-CN" i="1" dirty="0">
              <a:latin typeface="+mn-lt"/>
              <a:sym typeface="SimSun" panose="02010600030101010101" pitchFamily="2" charset="-122"/>
            </a:endParaRPr>
          </a:p>
          <a:p>
            <a:pPr marL="285750" lvl="1" indent="-285750" algn="l">
              <a:lnSpc>
                <a:spcPct val="200000"/>
              </a:lnSpc>
              <a:spcAft>
                <a:spcPts val="288"/>
              </a:spcAft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Modular: 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flexible setup for diverse applications</a:t>
            </a:r>
            <a:r>
              <a:rPr lang="en-US" altLang="zh-CN" dirty="0">
                <a:latin typeface="+mn-lt"/>
                <a:sym typeface="SimSun" panose="02010600030101010101" pitchFamily="2" charset="-122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re-entry, ascent, transfer design, orbit optimization, …)</a:t>
            </a:r>
          </a:p>
          <a:p>
            <a:pPr marL="285750" lvl="1" indent="-285750" algn="l">
              <a:lnSpc>
                <a:spcPct val="200000"/>
              </a:lnSpc>
              <a:spcAft>
                <a:spcPts val="288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sym typeface="SimSun" panose="02010600030101010101" pitchFamily="2" charset="-122"/>
              </a:rPr>
              <a:t>Prevent people from reinventing the wheel</a:t>
            </a:r>
          </a:p>
          <a:p>
            <a:pPr lvl="1" algn="l">
              <a:lnSpc>
                <a:spcPct val="200000"/>
              </a:lnSpc>
              <a:spcAft>
                <a:spcPts val="288"/>
              </a:spcAft>
            </a:pPr>
            <a:r>
              <a:rPr lang="en-US" b="1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b="1" dirty="0">
                <a:latin typeface="+mn-lt"/>
                <a:sym typeface="SimSun" panose="02010600030101010101" pitchFamily="2" charset="-122"/>
              </a:rPr>
              <a:t> As an open-source project, has become a more widely-used “software lab” for astrodynamics</a:t>
            </a:r>
            <a:endParaRPr lang="en-US" b="1" dirty="0">
              <a:latin typeface="+mn-lt"/>
            </a:endParaRP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What is Tudat ?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9909F8B-9F8F-4BC9-95F2-58132550A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654609" y="4163982"/>
            <a:ext cx="3169647" cy="18810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3B66F2-6962-44D6-B3FD-AB4E95AA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78" y="4160104"/>
            <a:ext cx="1648460" cy="18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What is Tudatpy ?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US"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D3BC9054-F5D2-4515-8E2A-E4B3732D3DE1}"/>
              </a:ext>
            </a:extLst>
          </p:cNvPr>
          <p:cNvSpPr txBox="1"/>
          <p:nvPr/>
        </p:nvSpPr>
        <p:spPr>
          <a:xfrm>
            <a:off x="332225" y="890726"/>
            <a:ext cx="8635456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>
                <a:latin typeface="+mn-lt"/>
              </a:rPr>
              <a:t>The best way to interact with Tudat</a:t>
            </a:r>
            <a:endParaRPr lang="en-US" altLang="zh-CN" b="1" dirty="0">
              <a:latin typeface="+mn-lt"/>
              <a:sym typeface="SimSun" panose="02010600030101010101" pitchFamily="2" charset="-122"/>
            </a:endParaRPr>
          </a:p>
          <a:p>
            <a:pPr>
              <a:lnSpc>
                <a:spcPct val="200000"/>
              </a:lnSpc>
              <a:spcAft>
                <a:spcPts val="288"/>
              </a:spcAft>
            </a:pPr>
            <a:r>
              <a:rPr lang="en-US" altLang="zh-CN" b="1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Tudat: 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core of the software</a:t>
            </a:r>
            <a:r>
              <a:rPr lang="en-US" altLang="zh-CN" dirty="0">
                <a:latin typeface="+mn-lt"/>
                <a:sym typeface="SimSun" panose="02010600030101010101" pitchFamily="2" charset="-122"/>
              </a:rPr>
              <a:t> written in C++, performs all the computations</a:t>
            </a:r>
          </a:p>
          <a:p>
            <a:pPr>
              <a:lnSpc>
                <a:spcPct val="200000"/>
              </a:lnSpc>
              <a:spcAft>
                <a:spcPts val="288"/>
              </a:spcAft>
            </a:pPr>
            <a:r>
              <a:rPr lang="en-US" altLang="zh-CN" b="1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Tudatpy: </a:t>
            </a:r>
            <a:r>
              <a:rPr lang="en-US" altLang="zh-CN" dirty="0">
                <a:solidFill>
                  <a:srgbClr val="000000"/>
                </a:solidFill>
                <a:latin typeface="+mn-lt"/>
                <a:sym typeface="SimSun" panose="02010600030101010101" pitchFamily="2" charset="-122"/>
              </a:rPr>
              <a:t>user-friendly Python interface, keeps the performance of C++</a:t>
            </a:r>
          </a:p>
          <a:p>
            <a:pPr>
              <a:lnSpc>
                <a:spcPct val="200000"/>
              </a:lnSpc>
              <a:spcAft>
                <a:spcPts val="288"/>
              </a:spcAft>
            </a:pPr>
            <a:r>
              <a:rPr lang="en-US" altLang="zh-CN" dirty="0">
                <a:latin typeface="+mn-lt"/>
                <a:sym typeface="SimSun" panose="02010600030101010101" pitchFamily="2" charset="-122"/>
              </a:rPr>
              <a:t>Plotting and analysis of the results can be done directly in Python</a:t>
            </a:r>
            <a:endParaRPr lang="en-US" altLang="zh-CN" dirty="0">
              <a:solidFill>
                <a:srgbClr val="000000"/>
              </a:solidFill>
              <a:latin typeface="+mn-lt"/>
              <a:sym typeface="SimSun" panose="02010600030101010101" pitchFamily="2" charset="-122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E2632ED-F98A-4370-8E59-97CFDEBD1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6" b="9985"/>
          <a:stretch/>
        </p:blipFill>
        <p:spPr>
          <a:xfrm>
            <a:off x="6809791" y="4166130"/>
            <a:ext cx="1862433" cy="187890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0370819-3E37-4EDE-BA7C-0BD6CBB5A7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7" r="15605"/>
          <a:stretch/>
        </p:blipFill>
        <p:spPr>
          <a:xfrm>
            <a:off x="654609" y="4163982"/>
            <a:ext cx="3169647" cy="18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 : coins arrondis 278">
            <a:extLst>
              <a:ext uri="{FF2B5EF4-FFF2-40B4-BE49-F238E27FC236}">
                <a16:creationId xmlns:a16="http://schemas.microsoft.com/office/drawing/2014/main" id="{CB37AA72-E373-44B7-BED7-5F31D0EF8601}"/>
              </a:ext>
            </a:extLst>
          </p:cNvPr>
          <p:cNvSpPr/>
          <p:nvPr/>
        </p:nvSpPr>
        <p:spPr>
          <a:xfrm>
            <a:off x="101466" y="1063994"/>
            <a:ext cx="8898811" cy="5168782"/>
          </a:xfrm>
          <a:prstGeom prst="roundRect">
            <a:avLst>
              <a:gd name="adj" fmla="val 460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Tudatpy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89F941-C9DE-40C2-83DC-942EAB72FD93}"/>
              </a:ext>
            </a:extLst>
          </p:cNvPr>
          <p:cNvSpPr/>
          <p:nvPr/>
        </p:nvSpPr>
        <p:spPr>
          <a:xfrm>
            <a:off x="3415092" y="5399441"/>
            <a:ext cx="2271563" cy="7616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data (CSV files)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Start/end, step size, spacecraft specs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78FD9E5-B739-432D-AB92-E4D038FCC1A7}"/>
              </a:ext>
            </a:extLst>
          </p:cNvPr>
          <p:cNvSpPr/>
          <p:nvPr/>
        </p:nvSpPr>
        <p:spPr>
          <a:xfrm>
            <a:off x="6326509" y="5132728"/>
            <a:ext cx="2565166" cy="102773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Integrator settings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Type (RK4, etc.)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Start epoch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Step size</a:t>
            </a:r>
          </a:p>
        </p:txBody>
      </p:sp>
      <p:sp>
        <p:nvSpPr>
          <p:cNvPr id="21" name="Google Shape;133;gd8f60d56d6_0_0">
            <a:extLst>
              <a:ext uri="{FF2B5EF4-FFF2-40B4-BE49-F238E27FC236}">
                <a16:creationId xmlns:a16="http://schemas.microsoft.com/office/drawing/2014/main" id="{C4023025-A4EB-469F-9D02-16E37F729021}"/>
              </a:ext>
            </a:extLst>
          </p:cNvPr>
          <p:cNvSpPr txBox="1"/>
          <p:nvPr/>
        </p:nvSpPr>
        <p:spPr>
          <a:xfrm>
            <a:off x="140230" y="1079944"/>
            <a:ext cx="3295988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Input Settings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774DAC-C02C-442B-B6D8-428B57CC2FC7}"/>
              </a:ext>
            </a:extLst>
          </p:cNvPr>
          <p:cNvSpPr/>
          <p:nvPr/>
        </p:nvSpPr>
        <p:spPr>
          <a:xfrm>
            <a:off x="6326506" y="1299540"/>
            <a:ext cx="2565166" cy="102773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Variables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Dependent variables (state in other frames, position of other bodies, etc.)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2EB5E6FE-E600-4E08-B325-B4277FEE0666}"/>
              </a:ext>
            </a:extLst>
          </p:cNvPr>
          <p:cNvSpPr/>
          <p:nvPr/>
        </p:nvSpPr>
        <p:spPr>
          <a:xfrm>
            <a:off x="6326508" y="4147541"/>
            <a:ext cx="2565166" cy="6614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Dynamics simulator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Type (Single Arc, etc.)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9F39826A-3372-4ECD-A3A3-9FF5078B3E39}"/>
              </a:ext>
            </a:extLst>
          </p:cNvPr>
          <p:cNvSpPr/>
          <p:nvPr/>
        </p:nvSpPr>
        <p:spPr>
          <a:xfrm>
            <a:off x="6326508" y="2651055"/>
            <a:ext cx="2565166" cy="11727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Propagator settings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Type (Translational, etc.)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Initial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Bodies to propagate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Termination condition</a:t>
            </a: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497EC521-5181-49E6-B041-18E5B1936C48}"/>
              </a:ext>
            </a:extLst>
          </p:cNvPr>
          <p:cNvSpPr/>
          <p:nvPr/>
        </p:nvSpPr>
        <p:spPr>
          <a:xfrm>
            <a:off x="3268288" y="1665357"/>
            <a:ext cx="2565166" cy="66141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Central Bodies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Earth/Sun/... for each S/C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BB69501D-4150-4B64-B89C-5D8DA8613C9B}"/>
              </a:ext>
            </a:extLst>
          </p:cNvPr>
          <p:cNvSpPr/>
          <p:nvPr/>
        </p:nvSpPr>
        <p:spPr>
          <a:xfrm>
            <a:off x="210073" y="2836765"/>
            <a:ext cx="2565166" cy="808047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Body settings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Planetary bodies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Global frame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E3697A99-6B99-4E39-A1A5-B4CAEE638555}"/>
              </a:ext>
            </a:extLst>
          </p:cNvPr>
          <p:cNvSpPr/>
          <p:nvPr/>
        </p:nvSpPr>
        <p:spPr>
          <a:xfrm>
            <a:off x="3268290" y="4149673"/>
            <a:ext cx="2565166" cy="65974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Bodies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Spacecraft body &amp; specs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4A64F2F-82FD-46D5-AE60-2F5ED497FEE7}"/>
              </a:ext>
            </a:extLst>
          </p:cNvPr>
          <p:cNvSpPr/>
          <p:nvPr/>
        </p:nvSpPr>
        <p:spPr>
          <a:xfrm>
            <a:off x="210073" y="5447350"/>
            <a:ext cx="2565166" cy="661412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Interfaces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Aero, radiation, etc.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8715DA66-1B24-447C-A917-961F059BAC97}"/>
              </a:ext>
            </a:extLst>
          </p:cNvPr>
          <p:cNvSpPr/>
          <p:nvPr/>
        </p:nvSpPr>
        <p:spPr>
          <a:xfrm>
            <a:off x="210073" y="4147540"/>
            <a:ext cx="2565166" cy="6614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A2C8B3A-2174-4298-BA14-6EEFA5B4634F}"/>
              </a:ext>
            </a:extLst>
          </p:cNvPr>
          <p:cNvSpPr/>
          <p:nvPr/>
        </p:nvSpPr>
        <p:spPr>
          <a:xfrm>
            <a:off x="3268290" y="2836277"/>
            <a:ext cx="2565166" cy="80804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Acceleration models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Bodies to propagate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Central bodies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B6E083A-26C2-4466-ACB9-D192CE6CAD6B}"/>
              </a:ext>
            </a:extLst>
          </p:cNvPr>
          <p:cNvSpPr/>
          <p:nvPr/>
        </p:nvSpPr>
        <p:spPr>
          <a:xfrm>
            <a:off x="210073" y="1666297"/>
            <a:ext cx="2565166" cy="661412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Acceleration settings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Forces for each S/C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03366BA6-C4CC-434F-B4E0-A269A4EC66A4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2775239" y="1997003"/>
            <a:ext cx="493051" cy="1243298"/>
          </a:xfrm>
          <a:prstGeom prst="bentConnector3">
            <a:avLst>
              <a:gd name="adj1" fmla="val 50000"/>
            </a:avLst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 : en angle 185">
            <a:extLst>
              <a:ext uri="{FF2B5EF4-FFF2-40B4-BE49-F238E27FC236}">
                <a16:creationId xmlns:a16="http://schemas.microsoft.com/office/drawing/2014/main" id="{723D1098-1EB6-448B-A9E7-E5E035FC21F6}"/>
              </a:ext>
            </a:extLst>
          </p:cNvPr>
          <p:cNvCxnSpPr>
            <a:cxnSpLocks/>
            <a:stCxn id="26" idx="2"/>
            <a:endCxn id="55" idx="0"/>
          </p:cNvCxnSpPr>
          <p:nvPr/>
        </p:nvCxnSpPr>
        <p:spPr>
          <a:xfrm rot="16200000" flipH="1">
            <a:off x="7447202" y="2489166"/>
            <a:ext cx="323776" cy="2"/>
          </a:xfrm>
          <a:prstGeom prst="bentConnector3">
            <a:avLst>
              <a:gd name="adj1" fmla="val 50000"/>
            </a:avLst>
          </a:prstGeom>
          <a:ln w="127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7FD3D0A1-AF33-49F7-ACD0-D3E73395FD22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>
            <a:off x="1492656" y="3644812"/>
            <a:ext cx="0" cy="502728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eur : en angle 213">
            <a:extLst>
              <a:ext uri="{FF2B5EF4-FFF2-40B4-BE49-F238E27FC236}">
                <a16:creationId xmlns:a16="http://schemas.microsoft.com/office/drawing/2014/main" id="{7C30D47E-A68F-4C30-9831-D6B1FEA56288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5833454" y="1996063"/>
            <a:ext cx="493054" cy="1241348"/>
          </a:xfrm>
          <a:prstGeom prst="bentConnector3">
            <a:avLst>
              <a:gd name="adj1" fmla="val 50000"/>
            </a:avLst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eur : en angle 231">
            <a:extLst>
              <a:ext uri="{FF2B5EF4-FFF2-40B4-BE49-F238E27FC236}">
                <a16:creationId xmlns:a16="http://schemas.microsoft.com/office/drawing/2014/main" id="{083578F8-64DA-4365-BBA8-FE4F143E22B3}"/>
              </a:ext>
            </a:extLst>
          </p:cNvPr>
          <p:cNvCxnSpPr>
            <a:cxnSpLocks/>
            <a:stCxn id="66" idx="3"/>
            <a:endCxn id="64" idx="1"/>
          </p:cNvCxnSpPr>
          <p:nvPr/>
        </p:nvCxnSpPr>
        <p:spPr>
          <a:xfrm>
            <a:off x="2775239" y="4478246"/>
            <a:ext cx="493051" cy="129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 : en angle 264">
            <a:extLst>
              <a:ext uri="{FF2B5EF4-FFF2-40B4-BE49-F238E27FC236}">
                <a16:creationId xmlns:a16="http://schemas.microsoft.com/office/drawing/2014/main" id="{7994F67B-20C4-4AEA-8B27-0D6E6DB837E6}"/>
              </a:ext>
            </a:extLst>
          </p:cNvPr>
          <p:cNvCxnSpPr>
            <a:cxnSpLocks/>
            <a:stCxn id="64" idx="3"/>
            <a:endCxn id="54" idx="1"/>
          </p:cNvCxnSpPr>
          <p:nvPr/>
        </p:nvCxnSpPr>
        <p:spPr>
          <a:xfrm flipV="1">
            <a:off x="5833456" y="4478247"/>
            <a:ext cx="493052" cy="129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necteur : en angle 267">
            <a:extLst>
              <a:ext uri="{FF2B5EF4-FFF2-40B4-BE49-F238E27FC236}">
                <a16:creationId xmlns:a16="http://schemas.microsoft.com/office/drawing/2014/main" id="{5F098DB2-F2BE-4E87-BD39-CAECB0CF92B2}"/>
              </a:ext>
            </a:extLst>
          </p:cNvPr>
          <p:cNvCxnSpPr>
            <a:cxnSpLocks/>
            <a:stCxn id="19" idx="0"/>
            <a:endCxn id="54" idx="2"/>
          </p:cNvCxnSpPr>
          <p:nvPr/>
        </p:nvCxnSpPr>
        <p:spPr>
          <a:xfrm rot="16200000" flipV="1">
            <a:off x="7447205" y="4970840"/>
            <a:ext cx="323775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cteur droit avec flèche 323">
            <a:extLst>
              <a:ext uri="{FF2B5EF4-FFF2-40B4-BE49-F238E27FC236}">
                <a16:creationId xmlns:a16="http://schemas.microsoft.com/office/drawing/2014/main" id="{08775050-0C54-4D7D-97A0-5BC3439FB600}"/>
              </a:ext>
            </a:extLst>
          </p:cNvPr>
          <p:cNvCxnSpPr>
            <a:cxnSpLocks/>
            <a:stCxn id="2" idx="1"/>
            <a:endCxn id="65" idx="3"/>
          </p:cNvCxnSpPr>
          <p:nvPr/>
        </p:nvCxnSpPr>
        <p:spPr>
          <a:xfrm flipH="1" flipV="1">
            <a:off x="2775239" y="5778056"/>
            <a:ext cx="639853" cy="2223"/>
          </a:xfrm>
          <a:prstGeom prst="straightConnector1">
            <a:avLst/>
          </a:prstGeom>
          <a:ln w="127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eur droit avec flèche 326">
            <a:extLst>
              <a:ext uri="{FF2B5EF4-FFF2-40B4-BE49-F238E27FC236}">
                <a16:creationId xmlns:a16="http://schemas.microsoft.com/office/drawing/2014/main" id="{D0132FA4-0608-4634-96CC-E97AF134300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686655" y="5780279"/>
            <a:ext cx="639853" cy="0"/>
          </a:xfrm>
          <a:prstGeom prst="straightConnector1">
            <a:avLst/>
          </a:prstGeom>
          <a:ln w="127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eur droit avec flèche 340">
            <a:extLst>
              <a:ext uri="{FF2B5EF4-FFF2-40B4-BE49-F238E27FC236}">
                <a16:creationId xmlns:a16="http://schemas.microsoft.com/office/drawing/2014/main" id="{4FC6CEF4-2701-45DC-B61A-92E9409DA532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V="1">
            <a:off x="1492656" y="4808952"/>
            <a:ext cx="0" cy="638398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necteur : en angle 357">
            <a:extLst>
              <a:ext uri="{FF2B5EF4-FFF2-40B4-BE49-F238E27FC236}">
                <a16:creationId xmlns:a16="http://schemas.microsoft.com/office/drawing/2014/main" id="{D0B62382-E36B-44E5-9509-111CD68F668F}"/>
              </a:ext>
            </a:extLst>
          </p:cNvPr>
          <p:cNvCxnSpPr>
            <a:cxnSpLocks/>
            <a:endCxn id="54" idx="0"/>
          </p:cNvCxnSpPr>
          <p:nvPr/>
        </p:nvCxnSpPr>
        <p:spPr>
          <a:xfrm rot="16200000" flipH="1">
            <a:off x="7447203" y="3985652"/>
            <a:ext cx="323775" cy="2"/>
          </a:xfrm>
          <a:prstGeom prst="bentConnector3">
            <a:avLst>
              <a:gd name="adj1" fmla="val 50000"/>
            </a:avLst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necteur droit avec flèche 369">
            <a:extLst>
              <a:ext uri="{FF2B5EF4-FFF2-40B4-BE49-F238E27FC236}">
                <a16:creationId xmlns:a16="http://schemas.microsoft.com/office/drawing/2014/main" id="{B6177446-9515-458F-9DC1-908BBA82F7EE}"/>
              </a:ext>
            </a:extLst>
          </p:cNvPr>
          <p:cNvCxnSpPr>
            <a:cxnSpLocks/>
            <a:stCxn id="2" idx="0"/>
            <a:endCxn id="64" idx="2"/>
          </p:cNvCxnSpPr>
          <p:nvPr/>
        </p:nvCxnSpPr>
        <p:spPr>
          <a:xfrm flipH="1" flipV="1">
            <a:off x="4550873" y="4809414"/>
            <a:ext cx="1" cy="590027"/>
          </a:xfrm>
          <a:prstGeom prst="straightConnector1">
            <a:avLst/>
          </a:prstGeom>
          <a:ln w="127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eur droit avec flèche 372">
            <a:extLst>
              <a:ext uri="{FF2B5EF4-FFF2-40B4-BE49-F238E27FC236}">
                <a16:creationId xmlns:a16="http://schemas.microsoft.com/office/drawing/2014/main" id="{8651A4AC-47F9-46C0-B450-07EC3D03DE6D}"/>
              </a:ext>
            </a:extLst>
          </p:cNvPr>
          <p:cNvCxnSpPr>
            <a:cxnSpLocks/>
            <a:stCxn id="67" idx="3"/>
            <a:endCxn id="55" idx="1"/>
          </p:cNvCxnSpPr>
          <p:nvPr/>
        </p:nvCxnSpPr>
        <p:spPr>
          <a:xfrm flipV="1">
            <a:off x="5833456" y="3237411"/>
            <a:ext cx="493052" cy="2890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avec flèche 376">
            <a:extLst>
              <a:ext uri="{FF2B5EF4-FFF2-40B4-BE49-F238E27FC236}">
                <a16:creationId xmlns:a16="http://schemas.microsoft.com/office/drawing/2014/main" id="{0D991FC8-F239-4048-8F84-D47333945E7A}"/>
              </a:ext>
            </a:extLst>
          </p:cNvPr>
          <p:cNvCxnSpPr>
            <a:cxnSpLocks/>
            <a:stCxn id="64" idx="0"/>
            <a:endCxn id="67" idx="2"/>
          </p:cNvCxnSpPr>
          <p:nvPr/>
        </p:nvCxnSpPr>
        <p:spPr>
          <a:xfrm flipV="1">
            <a:off x="4550873" y="3644324"/>
            <a:ext cx="0" cy="505349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cteur droit avec flèche 383">
            <a:extLst>
              <a:ext uri="{FF2B5EF4-FFF2-40B4-BE49-F238E27FC236}">
                <a16:creationId xmlns:a16="http://schemas.microsoft.com/office/drawing/2014/main" id="{2E1933C5-7B2A-45E7-BB12-CAC20BBDA842}"/>
              </a:ext>
            </a:extLst>
          </p:cNvPr>
          <p:cNvCxnSpPr>
            <a:cxnSpLocks/>
            <a:stCxn id="56" idx="2"/>
            <a:endCxn id="67" idx="0"/>
          </p:cNvCxnSpPr>
          <p:nvPr/>
        </p:nvCxnSpPr>
        <p:spPr>
          <a:xfrm>
            <a:off x="4550871" y="2326769"/>
            <a:ext cx="2" cy="509508"/>
          </a:xfrm>
          <a:prstGeom prst="straightConnector1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6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7819DFB-24CC-4D8D-863B-F2078E40BDAF}"/>
              </a:ext>
            </a:extLst>
          </p:cNvPr>
          <p:cNvSpPr/>
          <p:nvPr/>
        </p:nvSpPr>
        <p:spPr>
          <a:xfrm>
            <a:off x="1582426" y="3081582"/>
            <a:ext cx="5979147" cy="2235200"/>
          </a:xfrm>
          <a:prstGeom prst="roundRect">
            <a:avLst>
              <a:gd name="adj" fmla="val 460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Tudatpy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F05068-9E42-4058-A655-03455D6E9F04}"/>
              </a:ext>
            </a:extLst>
          </p:cNvPr>
          <p:cNvSpPr/>
          <p:nvPr/>
        </p:nvSpPr>
        <p:spPr>
          <a:xfrm>
            <a:off x="3275650" y="4356918"/>
            <a:ext cx="2565166" cy="7616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Tudat (C++)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Propagation &amp; other calculations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2FE9736A-FAB2-4672-B126-8FA5BFFEFAC0}"/>
              </a:ext>
            </a:extLst>
          </p:cNvPr>
          <p:cNvSpPr/>
          <p:nvPr/>
        </p:nvSpPr>
        <p:spPr>
          <a:xfrm>
            <a:off x="1766011" y="3300426"/>
            <a:ext cx="2565166" cy="76167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Tudatpy (Python interface)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Input &amp; Output settings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C9BA9301-9747-46BB-8D75-B1FCEB9B2DDD}"/>
              </a:ext>
            </a:extLst>
          </p:cNvPr>
          <p:cNvSpPr/>
          <p:nvPr/>
        </p:nvSpPr>
        <p:spPr>
          <a:xfrm>
            <a:off x="4793090" y="3300425"/>
            <a:ext cx="2565166" cy="76167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Tudatpy (Python interface)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Input &amp; Output settings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706B3E6-A500-4F6D-8D05-372098765278}"/>
              </a:ext>
            </a:extLst>
          </p:cNvPr>
          <p:cNvSpPr/>
          <p:nvPr/>
        </p:nvSpPr>
        <p:spPr>
          <a:xfrm>
            <a:off x="4789025" y="1786190"/>
            <a:ext cx="2565166" cy="9667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Results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Seconds since J2000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Cartesian states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Dependent variables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90011C8-A57A-4536-B27B-65EDB88B80AE}"/>
              </a:ext>
            </a:extLst>
          </p:cNvPr>
          <p:cNvSpPr/>
          <p:nvPr/>
        </p:nvSpPr>
        <p:spPr>
          <a:xfrm>
            <a:off x="1766011" y="1786190"/>
            <a:ext cx="2565166" cy="966772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settings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Dynamics simulator</a:t>
            </a:r>
          </a:p>
        </p:txBody>
      </p: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4C23288E-D132-4DCB-90C7-7431B546B06E}"/>
              </a:ext>
            </a:extLst>
          </p:cNvPr>
          <p:cNvCxnSpPr>
            <a:stCxn id="83" idx="2"/>
            <a:endCxn id="23" idx="1"/>
          </p:cNvCxnSpPr>
          <p:nvPr/>
        </p:nvCxnSpPr>
        <p:spPr>
          <a:xfrm rot="16200000" flipH="1">
            <a:off x="2824295" y="4286401"/>
            <a:ext cx="675654" cy="227056"/>
          </a:xfrm>
          <a:prstGeom prst="bentConnector2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DB8BBA01-3E70-471F-A46D-E6CC5F2AFCCF}"/>
              </a:ext>
            </a:extLst>
          </p:cNvPr>
          <p:cNvCxnSpPr>
            <a:cxnSpLocks/>
            <a:stCxn id="23" idx="3"/>
            <a:endCxn id="41" idx="2"/>
          </p:cNvCxnSpPr>
          <p:nvPr/>
        </p:nvCxnSpPr>
        <p:spPr>
          <a:xfrm flipV="1">
            <a:off x="5840816" y="4062101"/>
            <a:ext cx="234857" cy="675655"/>
          </a:xfrm>
          <a:prstGeom prst="bentConnector2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5433A0F-D60B-4CEF-B465-384A72A5B251}"/>
              </a:ext>
            </a:extLst>
          </p:cNvPr>
          <p:cNvCxnSpPr>
            <a:stCxn id="32" idx="2"/>
            <a:endCxn id="83" idx="0"/>
          </p:cNvCxnSpPr>
          <p:nvPr/>
        </p:nvCxnSpPr>
        <p:spPr>
          <a:xfrm>
            <a:off x="3048594" y="2752962"/>
            <a:ext cx="0" cy="5474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0A1EF10-A454-4D1B-8645-A0FB49261456}"/>
              </a:ext>
            </a:extLst>
          </p:cNvPr>
          <p:cNvCxnSpPr>
            <a:cxnSpLocks/>
            <a:stCxn id="41" idx="0"/>
            <a:endCxn id="49" idx="2"/>
          </p:cNvCxnSpPr>
          <p:nvPr/>
        </p:nvCxnSpPr>
        <p:spPr>
          <a:xfrm flipH="1" flipV="1">
            <a:off x="6071608" y="2752962"/>
            <a:ext cx="4065" cy="5474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2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Select input data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441752-75A2-43EA-9364-5C76681F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5" y="1572111"/>
            <a:ext cx="3543482" cy="1200212"/>
          </a:xfrm>
          <a:prstGeom prst="rect">
            <a:avLst/>
          </a:prstGeom>
        </p:spPr>
      </p:pic>
      <p:sp>
        <p:nvSpPr>
          <p:cNvPr id="19" name="Google Shape;105;gdd561a0acf_0_12">
            <a:extLst>
              <a:ext uri="{FF2B5EF4-FFF2-40B4-BE49-F238E27FC236}">
                <a16:creationId xmlns:a16="http://schemas.microsoft.com/office/drawing/2014/main" id="{8C1A0B6B-342E-4613-8205-C7B6DFF7E316}"/>
              </a:ext>
            </a:extLst>
          </p:cNvPr>
          <p:cNvSpPr txBox="1"/>
          <p:nvPr/>
        </p:nvSpPr>
        <p:spPr>
          <a:xfrm>
            <a:off x="332225" y="2772323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Set start &amp; end dates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B060DF-C692-4954-AE03-DD76423E6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5" y="3453708"/>
            <a:ext cx="7760099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Create planetary bodies &amp; set frame</a:t>
            </a:r>
            <a:endParaRPr lang="en-US" dirty="0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Coding </a:t>
            </a:r>
            <a:r>
              <a:rPr lang="fr-FR" sz="3200" b="1" dirty="0" err="1">
                <a:solidFill>
                  <a:srgbClr val="061D4E"/>
                </a:solidFill>
              </a:rPr>
              <a:t>with</a:t>
            </a:r>
            <a:r>
              <a:rPr lang="fr-FR" sz="3200" b="1" dirty="0">
                <a:solidFill>
                  <a:srgbClr val="061D4E"/>
                </a:solidFill>
              </a:rPr>
              <a:t> Tudatpy</a:t>
            </a: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1EC6AA-3C93-44ED-8662-76468233B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5" y="1560110"/>
            <a:ext cx="5702593" cy="1644735"/>
          </a:xfrm>
          <a:prstGeom prst="rect">
            <a:avLst/>
          </a:prstGeom>
        </p:spPr>
      </p:pic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5;gdd561a0acf_0_12">
            <a:extLst>
              <a:ext uri="{FF2B5EF4-FFF2-40B4-BE49-F238E27FC236}">
                <a16:creationId xmlns:a16="http://schemas.microsoft.com/office/drawing/2014/main" id="{8C1A0B6B-342E-4613-8205-C7B6DFF7E316}"/>
              </a:ext>
            </a:extLst>
          </p:cNvPr>
          <p:cNvSpPr txBox="1"/>
          <p:nvPr/>
        </p:nvSpPr>
        <p:spPr>
          <a:xfrm>
            <a:off x="332225" y="321684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Add spacecraft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709C11-0D4F-401C-8A23-585FA15B9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5" y="3898127"/>
            <a:ext cx="6045511" cy="7620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A2EC27-68CC-40A6-833D-BEAA22A37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55" y="5318316"/>
            <a:ext cx="6026460" cy="717587"/>
          </a:xfrm>
          <a:prstGeom prst="rect">
            <a:avLst/>
          </a:prstGeom>
        </p:spPr>
      </p:pic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452C5369-322C-4394-B5F0-E94B586CF236}"/>
              </a:ext>
            </a:extLst>
          </p:cNvPr>
          <p:cNvSpPr txBox="1"/>
          <p:nvPr/>
        </p:nvSpPr>
        <p:spPr>
          <a:xfrm>
            <a:off x="332225" y="4654186"/>
            <a:ext cx="863545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Define bodies to propagate with respect to which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115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625</Words>
  <Application>Microsoft Office PowerPoint</Application>
  <PresentationFormat>Affichage à l'écran (4:3)</PresentationFormat>
  <Paragraphs>153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Teko</vt:lpstr>
      <vt:lpstr>Calibri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 Grd</dc:creator>
  <cp:lastModifiedBy>Muller Arnaud Marc Bob</cp:lastModifiedBy>
  <cp:revision>26</cp:revision>
  <dcterms:created xsi:type="dcterms:W3CDTF">2020-10-13T11:52:00Z</dcterms:created>
  <dcterms:modified xsi:type="dcterms:W3CDTF">2022-10-20T14:26:29Z</dcterms:modified>
</cp:coreProperties>
</file>